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58" r:id="rId12"/>
    <p:sldId id="267" r:id="rId13"/>
    <p:sldId id="268" r:id="rId14"/>
    <p:sldId id="282" r:id="rId15"/>
    <p:sldId id="269" r:id="rId16"/>
    <p:sldId id="270" r:id="rId17"/>
    <p:sldId id="271" r:id="rId18"/>
    <p:sldId id="273" r:id="rId19"/>
    <p:sldId id="274" r:id="rId20"/>
    <p:sldId id="275" r:id="rId21"/>
    <p:sldId id="280" r:id="rId22"/>
    <p:sldId id="279" r:id="rId23"/>
    <p:sldId id="278" r:id="rId24"/>
    <p:sldId id="276" r:id="rId25"/>
    <p:sldId id="281" r:id="rId26"/>
  </p:sldIdLst>
  <p:sldSz cx="12192000" cy="6858000"/>
  <p:notesSz cx="6797675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3304" autoAdjust="0"/>
  </p:normalViewPr>
  <p:slideViewPr>
    <p:cSldViewPr snapToGrid="0">
      <p:cViewPr varScale="1">
        <p:scale>
          <a:sx n="37" d="100"/>
          <a:sy n="37" d="100"/>
        </p:scale>
        <p:origin x="244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92D39-2DC2-4B4E-8986-3AA88999B50F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7C99D-E9F8-4486-93F0-B9F8BDF9B3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77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620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dirty="0"/>
              <a:t>Děti, které si letos podávaly přihlášky v listopadu 2023 na školy s talentovou zkouškou – musí tyto školy zadat do systému – proto je zde 4. a 5. místo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960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141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dirty="0"/>
              <a:t>Děti, které si letos podávaly přihlášky v listopadu 2023 na školy s talentovou zkouškou – musí tyto školy zadat do systému – proto je zde 4. a 5. místo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98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125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414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883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dirty="0"/>
              <a:t>ODVOLÁNÍ JIŽ NEPLATÍ – VŠECHNA MÍSTA JSOU ZAPLNĚNA DÍKY PRIORITIZACI – NEMÁ SMYSL ČEKAT, ZDA SE NĚJAKÁ MÍSTA UVOLNÍ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dirty="0"/>
              <a:t>Vzdání se přijetí – neposouvá pořadí uchazečů pod čarou – pouze uvolňuje místo pro 2. kolo přijímacího řízení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695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144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435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23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239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752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240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155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35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Výhody: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Jednoduchý výběr ze všech škol, stačí vybrat školu (včetně oboru, zaměření a formy vzdělání) a potřebné informace nemusíte hledat jinde.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 každé školy/oboru vzdělání uvidíte počty přihlášek a přijatých uchazečů v minulých letech.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Můžete se vrátit k rozpracované přihlášce.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Přílohy se přikládají v kopiích, stačí si ponechat pro potřeby ověření u sebe 1 originál každé přílohy. Pozvánka ke zkouškám přijde elektronicky.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vyhodnocení uvidíte výsledky svého dítěte u testů jednotné přijímací zkoušky.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Ušetříte čas a peníze za podání přihlášky, popř. dalších dokumentů poštou a přebírání poštou doručených dokumentů v průběhu přijímacího řízení.</a:t>
            </a:r>
          </a:p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84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dirty="0"/>
              <a:t>Výhody: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Jednoduchý výběr ze všech škol, stačí vybrat školu (včetně oboru, zaměření a formy vzdělávání) a potřebné informace nemusíte hledat jinde.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 každé školy/oboru vzdělání uvidíte počty přihlášek a přijatých uchazečů v minulých letech.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Stačí jedna kopie od každé přílohy.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Nevýhody: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Musíte doručit listinnou přihlášku do každé školy.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Pozvánka ke zkouškám Vám přijde doporučeným dopisem.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Neuvidíte po vyhodnocení testů výsledky svého dítěte u jednotné přijímací zkoušky.</a:t>
            </a:r>
          </a:p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629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Výhody: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Nepotřebujete počítač ani mobilní telefon.</a:t>
            </a: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Nevýhody: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 každé přihlášce musíte přiložit listinné kopie všech příloh.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Musíte doručit listinnou přihlášku se všemi přílohami do každé školy.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Musíte si dohledat přesný název a adresu každé střední školy, kód oboru a jeho přesný název i se zaměřením.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Pozvánka ke zkouškám Vám přijde doporučeným dopisem.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Neuvidíte po vyhodnocení testů výsledky svého dítěte u jednotné přijímací zkoušky.</a:t>
            </a:r>
          </a:p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52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750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305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23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A9F99-9419-C69A-1318-1EF8A1E3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EE68C8-192B-40B6-F472-E60615359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C9D45D-0DF6-4C86-DA01-258A7968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C37B0E-7C3A-A7AD-CCB8-8408B295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46CE8E-0352-593E-A3E3-7A7EEDC2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08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64B04-331B-E8B1-1AAF-BEC35826F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CC21FF-0F89-60B9-3BA7-E4889F576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A5C1D3-8B3C-E66B-3089-9EA20A66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8EA9DB-1112-7D83-7D38-B2289D32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61A08F-17B9-D7F7-E2D8-B331B768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29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5395DC8-70E2-0786-C156-DD4DF41B4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A798EB9-B393-1D1F-F657-47D42A163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D773E3-94FC-EE67-8A69-88A656A1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5C8952-6072-F5E5-F6A1-04D4602A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989B49-0157-2238-5522-8D2FEF73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5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095B70-5138-D3BC-8D9F-99871271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1E6EB-27AA-5DD0-D72F-5058D2487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9B6A88-5FA1-952D-7247-EC39FEDC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891DE0-2337-DF11-E4E6-708E0C2D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4E6971-A9C2-D024-1CB4-FC8C01EE7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64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928FDE-4394-A0F9-8252-90AD4F32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CE6112-1F89-4EB4-7A60-8E98EA6F0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60BBA3-E07C-4A0B-1562-4D729F64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454865-8E1C-15C0-9855-2FEC7BB6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CA5C98-8DA5-F45A-638A-C350F31C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02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78776A-0945-015B-A140-80EE1116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A80594-1185-F3B8-7D36-834048281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FF1C619-2C2B-5363-1C12-8B0AEAC75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2E58FD-6AF0-7F5B-2B4A-A478A30B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A16208-359A-3FC1-AECA-1C1B03B6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BC6803-6122-1B67-ED00-63C9A757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77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44182-91C7-E85B-9DDB-BF2A6E6E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029A39-3CB1-2321-984F-13CE17DA1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85BC68-264A-0155-1515-E592E92FB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9DED66E-484D-654A-11C7-2C4F5BAF97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4E0E269-96A6-E90A-BF78-936A575A7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3AE3640-7540-9964-7CDF-7D2CD294B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8EAA011-ADCC-ED38-926D-4A0C3AA7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23ABF75-C964-8D91-DC5D-1F6805BB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48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A368EF-DD96-AB0E-7DD6-8FAA75F8D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07923A3-4603-140B-67B8-E4D9804D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3E49D9-2A27-C99F-DE14-CCAAC971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36F2F3-B2DF-84B9-4055-95FBA2E7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96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C5B4C03-2EA3-2E90-852A-6431998A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F07F5FE-CBB6-A0F7-04DE-33729B5D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DE1D81-6D70-8397-F9D5-EB634A55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19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4CAFE-1C32-2DEB-501E-21806627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CE89AB-929D-4869-4059-D790AA23C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F31CAC-16BE-A55C-F210-504C89ED7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677C82-2032-222E-8702-69A25091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CE99B4-06EE-CA92-7E9C-42A72885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D51848-0D13-D232-21D6-133CCF35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37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439E1-0CEB-DB1A-21B1-D6EFF300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EED3B8B-2153-83DE-1AC7-A78878DD9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9BD052-7B38-3DF7-EBEA-8E6EC8796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892300-A3C7-344F-E170-742C8FCC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3662FD-388B-B315-789A-D092D12E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607D77-5FF5-C7D0-2AA7-3216EDC3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79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9000">
              <a:schemeClr val="accent6">
                <a:lumMod val="20000"/>
                <a:lumOff val="80000"/>
              </a:schemeClr>
            </a:gs>
            <a:gs pos="67000">
              <a:schemeClr val="accent5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4575EF9-7604-186A-0ED8-084CA993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1066F6-18DD-DF55-0082-E3EFF02CD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4A3119-EEC5-E705-8A2C-731D134E8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61258-ED54-42D2-BA33-E20C5220D978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E24616-B332-F22F-5239-AC2A9A891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178042-CD62-7FD1-73E3-62F6D4102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04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hlaskynastredni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smt.gov.cz/file/63303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ijimacky.cermat.cz/menu/jednotna-prijimaci-zkousk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rda\Downloads\Casovy%20%20harmonogram_2024-2025-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smt.gov.cz/file/63703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tlasskolstvi.cz/" TargetMode="External"/><Relationship Id="rId3" Type="http://schemas.openxmlformats.org/officeDocument/2006/relationships/hyperlink" Target="https://www.prihlaskynastredni.cz/rodice-zaci.html" TargetMode="External"/><Relationship Id="rId7" Type="http://schemas.openxmlformats.org/officeDocument/2006/relationships/hyperlink" Target="https://www.infoabsolvent.cz/" TargetMode="External"/><Relationship Id="rId12" Type="http://schemas.openxmlformats.org/officeDocument/2006/relationships/hyperlink" Target="https://www.emiero.cz/tes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ermat.cz/" TargetMode="External"/><Relationship Id="rId11" Type="http://schemas.openxmlformats.org/officeDocument/2006/relationships/hyperlink" Target="https://testosobnosti.zarohem.cz/" TargetMode="External"/><Relationship Id="rId5" Type="http://schemas.openxmlformats.org/officeDocument/2006/relationships/hyperlink" Target="https://www.prihlaskynastredni.cz/" TargetMode="External"/><Relationship Id="rId10" Type="http://schemas.openxmlformats.org/officeDocument/2006/relationships/hyperlink" Target="https://dipsy.cz/" TargetMode="External"/><Relationship Id="rId4" Type="http://schemas.openxmlformats.org/officeDocument/2006/relationships/hyperlink" Target="https://kampodevitce.cz/" TargetMode="External"/><Relationship Id="rId9" Type="http://schemas.openxmlformats.org/officeDocument/2006/relationships/hyperlink" Target="https://www.salmondo.cz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mailto:jana.hrda@zstynec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QveHvbCQ7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4YjKGuO3T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smt.gov.cz/file/63565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smt.gov.cz/file/61876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ijimacky.cermat.cz/menu/upravy-podminek-prijimaciho-rizeni/uchazeci-se-specialnimi-vzdelavacimi-potrebami/doporuceni-spz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uHeUsdQGPm4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324F5-77F8-F507-8C85-C57FCC68F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0"/>
            <a:ext cx="11887199" cy="2387600"/>
          </a:xfrm>
        </p:spPr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Přihlášky na SŠ, SOŠ a SOU 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rok 2024/2025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40DF86-79A5-83CF-F1CF-C25CA92F8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www.prihlaskynastredni.cz</a:t>
            </a:r>
            <a:endParaRPr lang="cs-CZ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041A70B-6E22-DEE9-F3C9-02144D62C30C}"/>
              </a:ext>
            </a:extLst>
          </p:cNvPr>
          <p:cNvSpPr txBox="1"/>
          <p:nvPr/>
        </p:nvSpPr>
        <p:spPr>
          <a:xfrm>
            <a:off x="0" y="5135472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PODÁNÍ PŘIHLÁŠEK JSOU PLNĚ</a:t>
            </a:r>
          </a:p>
          <a:p>
            <a:pPr algn="ctr"/>
            <a:r>
              <a:rPr lang="cs-CZ" sz="4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ZODPOVĚDNÍ ZÁKONNÍ ZÁSTUPCI DĚTÍ</a:t>
            </a:r>
          </a:p>
        </p:txBody>
      </p:sp>
    </p:spTree>
    <p:extLst>
      <p:ext uri="{BB962C8B-B14F-4D97-AF65-F5344CB8AC3E}">
        <p14:creationId xmlns:p14="http://schemas.microsoft.com/office/powerpoint/2010/main" val="356174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53491"/>
          </a:xfrm>
        </p:spPr>
        <p:txBody>
          <a:bodyPr>
            <a:normAutofit fontScale="90000"/>
          </a:bodyPr>
          <a:lstStyle/>
          <a:p>
            <a:pPr lvl="1" algn="ctr"/>
            <a:b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UMĚLECKÉ ŠKOLY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9D1E7-AC2E-EA4E-E796-261EFAA02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5183"/>
            <a:ext cx="10515600" cy="4542817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podávají se přihlášky stejně jako na ostatní školy</a:t>
            </a:r>
          </a:p>
          <a:p>
            <a:pPr marL="0" indent="0">
              <a:buNone/>
            </a:pP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0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https://msmt.gov.cz/file/63303/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1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28456-D848-E083-FE00-47C5BB0A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TERMÍNY PODÁNÍ PŘIHLÁŠEK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6F0EE-FF56-06AE-D2DF-4C34C999E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8925"/>
            <a:ext cx="10515600" cy="3348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1. 2. 2025 do </a:t>
            </a:r>
            <a:r>
              <a:rPr lang="cs-CZ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20. 2. 2025</a:t>
            </a:r>
          </a:p>
          <a:p>
            <a:pPr marL="0" indent="0">
              <a:buNone/>
            </a:pPr>
            <a:endParaRPr lang="cs-CZ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Ředitelé SŠ zveřejní podmínky přijímacího řízení nejpozději do 31. 1. 2025.</a:t>
            </a:r>
          </a:p>
        </p:txBody>
      </p:sp>
    </p:spTree>
    <p:extLst>
      <p:ext uri="{BB962C8B-B14F-4D97-AF65-F5344CB8AC3E}">
        <p14:creationId xmlns:p14="http://schemas.microsoft.com/office/powerpoint/2010/main" val="2052340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lvl="1" algn="ctr"/>
            <a:b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kolo přijímacího řízení</a:t>
            </a:r>
            <a:b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https://prijimacky.cermat.cz/menu/jednotna-prijimaci-zkouska</a:t>
            </a:r>
            <a:b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0379D8-D8E7-9AF6-5485-A51955B43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2263"/>
            <a:ext cx="10515600" cy="41146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Termíny JPZ:</a:t>
            </a:r>
          </a:p>
          <a:p>
            <a:pPr marL="914400" lvl="2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4leté obory: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11. 4.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(pátek) a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14. 4.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(pondělí)</a:t>
            </a:r>
          </a:p>
          <a:p>
            <a:pPr marL="914400" lvl="2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8leté obory: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15. 4.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(úterý) a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16. 4.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(středa)</a:t>
            </a:r>
          </a:p>
          <a:p>
            <a:pPr marL="0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Náhradní termíny: </a:t>
            </a:r>
          </a:p>
          <a:p>
            <a:pPr marL="914400" lvl="2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 4.  a 30. 4. 2025 – 4 i 8leté obory</a:t>
            </a:r>
          </a:p>
          <a:p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06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825625"/>
          </a:xfrm>
        </p:spPr>
        <p:txBody>
          <a:bodyPr>
            <a:normAutofit/>
          </a:bodyPr>
          <a:lstStyle/>
          <a:p>
            <a:pPr lvl="1"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Jednotná přijímací zkouška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0379D8-D8E7-9AF6-5485-A51955B43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všichni konají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zkoušky dvakrát</a:t>
            </a:r>
          </a:p>
          <a:p>
            <a:pPr lvl="1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místo konání – rozdělí systém podle kapacit a </a:t>
            </a:r>
          </a:p>
          <a:p>
            <a:pPr marL="457200" lvl="1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podle dostupnosti</a:t>
            </a:r>
          </a:p>
          <a:p>
            <a:pPr lvl="1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pozvánka – systémem nebo poštou</a:t>
            </a:r>
          </a:p>
          <a:p>
            <a:pPr marL="457200" lvl="1" indent="0">
              <a:buNone/>
            </a:pP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Kdo nebude konat JPZ, tak ve 2. kole nemůže na maturitní obor.</a:t>
            </a:r>
          </a:p>
          <a:p>
            <a:pPr lvl="1"/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95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A27223F-9C86-4370-9AD7-D9CCC3B1077E}"/>
              </a:ext>
            </a:extLst>
          </p:cNvPr>
          <p:cNvSpPr/>
          <p:nvPr/>
        </p:nvSpPr>
        <p:spPr>
          <a:xfrm>
            <a:off x="3048000" y="89625"/>
            <a:ext cx="6096000" cy="66787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Jak probíhají přijímací zkoušky?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srgbClr val="000000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testy CERMAT – jednotná přijímací zkouška z ČJ (60 minut, maximum bodů 50) a M (70 minut, maximum bodů 50)</a:t>
            </a:r>
          </a:p>
          <a:p>
            <a:pPr>
              <a:spcBef>
                <a:spcPct val="0"/>
              </a:spcBef>
            </a:pPr>
            <a:endParaRPr lang="cs-CZ" altLang="cs-CZ" dirty="0">
              <a:solidFill>
                <a:srgbClr val="000000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testy v obou termínech, i když si podáte přihlášku pouze do jednoho maturitního oboru</a:t>
            </a:r>
          </a:p>
          <a:p>
            <a:pPr>
              <a:spcBef>
                <a:spcPct val="0"/>
              </a:spcBef>
            </a:pPr>
            <a:endParaRPr lang="cs-CZ" altLang="cs-CZ" dirty="0">
              <a:solidFill>
                <a:srgbClr val="000000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/>
              <a:t>místo konání přijímaček určí CERMAT</a:t>
            </a:r>
            <a:endParaRPr lang="cs-CZ" altLang="cs-CZ" dirty="0">
              <a:solidFill>
                <a:srgbClr val="000000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>
              <a:solidFill>
                <a:srgbClr val="000000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výsledky platí i pro další kola – nikdo nedělá JZ znovu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 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započítává se vždy lepší výsledek z jednotných testů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 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příklad: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 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1. termín –</a:t>
            </a:r>
            <a:r>
              <a:rPr lang="cs-CZ" altLang="cs-CZ" b="1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 M - 45 bodů, </a:t>
            </a:r>
            <a:r>
              <a:rPr lang="cs-CZ" altLang="cs-CZ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ČJ – 35 bodů = 80 bodů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 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2. termín – M – 35 bodů, </a:t>
            </a:r>
            <a:r>
              <a:rPr lang="cs-CZ" altLang="cs-CZ" b="1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ČJ – 40 bodů</a:t>
            </a:r>
            <a:r>
              <a:rPr lang="cs-CZ" altLang="cs-CZ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 = 75 bodů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 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započítává se </a:t>
            </a:r>
            <a:r>
              <a:rPr lang="cs-CZ" altLang="cs-CZ" b="1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85 bodů</a:t>
            </a:r>
            <a:endParaRPr lang="cs-CZ" altLang="cs-CZ" dirty="0">
              <a:solidFill>
                <a:srgbClr val="000000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6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lvl="1"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Školní přijímací zkoušky a talentové zkoušky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0379D8-D8E7-9AF6-5485-A51955B43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pozvánka – systémem  nebo poštou</a:t>
            </a:r>
          </a:p>
          <a:p>
            <a:pPr lvl="1"/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termíny -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3. – 23. 4. 2025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minimálně  jeden termín mimo JPZ</a:t>
            </a:r>
          </a:p>
          <a:p>
            <a:pPr marL="457200" lvl="1" indent="0">
              <a:buNone/>
            </a:pP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náhradní - 24. 4. – 5. 5. 2025</a:t>
            </a:r>
          </a:p>
          <a:p>
            <a:pPr lvl="1"/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0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1"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kolo přijímacího řízení - výsledky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0379D8-D8E7-9AF6-5485-A51955B43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325563"/>
            <a:ext cx="11687175" cy="5158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5. 2025 výsledky JPZ </a:t>
            </a:r>
          </a:p>
          <a:p>
            <a:pPr marL="0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pořadí stanoví ředitel SŠ a zpět do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Dipsy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pořadí stanoví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Dipsy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ředitel SŠ zkontroluje, výsledky zpět do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Dipsy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15. 5. 2025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ředitel školy zveřejní výsledky</a:t>
            </a:r>
          </a:p>
          <a:p>
            <a:pPr lvl="1" algn="ctr"/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</a:t>
            </a:r>
          </a:p>
          <a:p>
            <a:pPr lvl="1" algn="ctr"/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školy</a:t>
            </a:r>
          </a:p>
          <a:p>
            <a:pPr lvl="1" algn="ctr"/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</a:t>
            </a:r>
          </a:p>
          <a:p>
            <a:pPr marL="457200" lvl="1" indent="0">
              <a:buNone/>
            </a:pP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95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1"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NALOŽIT s výsledky?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0379D8-D8E7-9AF6-5485-A51955B43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325564"/>
            <a:ext cx="11687175" cy="5332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JSEM PŘIJAT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mám klid – vím, kam příští rok půjdu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NEJSEM PŘIJAT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sleduji, které školy vypisují volná místa ve 2. kole a podávám novou přihlášku (stejně jako v 1. kole)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JSEM PŘIJAT, ale ROZMYSLEL JSEM SI TO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NECHCI NASTOUPIT</a:t>
            </a:r>
          </a:p>
          <a:p>
            <a:pPr lvl="1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musím se písemně vzdát přijetí</a:t>
            </a:r>
          </a:p>
          <a:p>
            <a:pPr lvl="1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přesouvám se mezi nepřijaté</a:t>
            </a:r>
          </a:p>
          <a:p>
            <a:pPr lvl="1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vystavuji se riziku, že se v 2. kole nedostanu na zvolenou školu – nebudu mít žádné místo</a:t>
            </a:r>
          </a:p>
        </p:txBody>
      </p:sp>
    </p:spTree>
    <p:extLst>
      <p:ext uri="{BB962C8B-B14F-4D97-AF65-F5344CB8AC3E}">
        <p14:creationId xmlns:p14="http://schemas.microsoft.com/office/powerpoint/2010/main" val="521986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1"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kolo přijímacího řízení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0379D8-D8E7-9AF6-5485-A51955B43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572125"/>
          </a:xfrm>
        </p:spPr>
        <p:txBody>
          <a:bodyPr>
            <a:noAutofit/>
          </a:bodyPr>
          <a:lstStyle/>
          <a:p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systému seznam škol s volnou kapacitou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termín podávání přihlášek</a:t>
            </a:r>
          </a:p>
          <a:p>
            <a:pPr marL="457200" lvl="1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5. – 24. 5. 2025</a:t>
            </a:r>
          </a:p>
          <a:p>
            <a:pPr lvl="1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JPZ</a:t>
            </a: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se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nekoná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platí výsledky z 1.kola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!!!POZOR!!! </a:t>
            </a:r>
          </a:p>
          <a:p>
            <a:pPr marL="0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žák nekonal JPZ v 1. kole, nemůže se hlásit na volná místa na maturitních oborech</a:t>
            </a:r>
          </a:p>
          <a:p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67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1"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kolo přijímacího řízení - výsledky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0379D8-D8E7-9AF6-5485-A51955B43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825625"/>
            <a:ext cx="1168717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18., 19. a 20. 6. 2025 –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nahlédnout do spisu ve školách</a:t>
            </a:r>
          </a:p>
          <a:p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24. 6. 2025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ředitel školy zveřejní výsledky</a:t>
            </a:r>
          </a:p>
          <a:p>
            <a:pPr lvl="1" algn="ctr"/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</a:t>
            </a:r>
          </a:p>
          <a:p>
            <a:pPr lvl="1" algn="ctr"/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školy</a:t>
            </a:r>
          </a:p>
          <a:p>
            <a:pPr lvl="1" algn="ctr"/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</a:t>
            </a:r>
          </a:p>
          <a:p>
            <a:pPr marL="457200" lvl="1" indent="0">
              <a:buNone/>
            </a:pP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5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B8736-5E9A-4FCD-B867-9BE38B198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r>
              <a:rPr lang="cs-CZ" b="1" dirty="0"/>
              <a:t>Přehled termínů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2ECA94-A2E4-4F45-BC71-BA2B8DDD38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3" action="ppaction://hlinkfile"/>
              </a:rPr>
              <a:t>file:///C:/Users/hrda/Downloads/Casovy%20%20harmonogram_2024-2025-1.pdf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4"/>
              </a:rPr>
              <a:t>https://msmt.gov.cz/file/63703/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837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1"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kolo přijímacího řízení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0379D8-D8E7-9AF6-5485-A51955B43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5275262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nejsou centrálně řízena systémem</a:t>
            </a:r>
          </a:p>
          <a:p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rozhodnutí ředitele školy</a:t>
            </a:r>
          </a:p>
          <a:p>
            <a:pPr algn="ctr"/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přihláška výhradně na listinném tiskopisu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(osobní doručení/pošta/datová schránka)</a:t>
            </a:r>
          </a:p>
          <a:p>
            <a:pPr algn="ctr"/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každá přihláška pouze 1 škola / 1 obor</a:t>
            </a:r>
          </a:p>
        </p:txBody>
      </p:sp>
    </p:spTree>
    <p:extLst>
      <p:ext uri="{BB962C8B-B14F-4D97-AF65-F5344CB8AC3E}">
        <p14:creationId xmlns:p14="http://schemas.microsoft.com/office/powerpoint/2010/main" val="3474227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8DAB8-5DE5-4C32-8ADD-8A36403BE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zatím proběhlo v 9. ročnících?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5CFB9B-8A57-4BE6-ADF4-538E1EF5A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3600" dirty="0"/>
              <a:t>Přehlídka škol Na Karlově</a:t>
            </a:r>
          </a:p>
          <a:p>
            <a:pPr>
              <a:defRPr/>
            </a:pPr>
            <a:r>
              <a:rPr lang="cs-CZ" sz="3600" dirty="0" err="1"/>
              <a:t>Schola</a:t>
            </a:r>
            <a:r>
              <a:rPr lang="cs-CZ" sz="3600" dirty="0"/>
              <a:t> </a:t>
            </a:r>
            <a:r>
              <a:rPr lang="cs-CZ" sz="3600" dirty="0" err="1"/>
              <a:t>Pragensis</a:t>
            </a:r>
            <a:r>
              <a:rPr lang="cs-CZ" sz="3600" dirty="0"/>
              <a:t> 2024 v Kongresovém centru Praha</a:t>
            </a:r>
            <a:endParaRPr lang="cs-CZ" altLang="cs-CZ" sz="3600" dirty="0"/>
          </a:p>
          <a:p>
            <a:pPr algn="just"/>
            <a:r>
              <a:rPr lang="cs-CZ" altLang="cs-CZ" sz="3600" dirty="0"/>
              <a:t>všichni obdrželi Atlas školství – Středočeský kraj a Praha</a:t>
            </a:r>
          </a:p>
          <a:p>
            <a:r>
              <a:rPr lang="cs-CZ" altLang="cs-CZ" sz="3600" dirty="0"/>
              <a:t> individuální konzultace s pí Pilátovou k volbě povolání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417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FB7789-1C2E-4E01-843D-CD9AF20F1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Tabulky s informacemi o SŠ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3557A76-63C8-44C5-9C29-8AF4D3C627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66" y="1346559"/>
            <a:ext cx="8164716" cy="514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718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494A6-0959-485D-BBBD-6D3AA03E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dělat nyní?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6FAD0-EF38-4300-A367-BBCF1BFED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cs-CZ" altLang="cs-CZ" dirty="0"/>
              <a:t>sledovat DOD a navštívit školu, o kterou máme zájem</a:t>
            </a:r>
          </a:p>
          <a:p>
            <a:pPr algn="just">
              <a:defRPr/>
            </a:pPr>
            <a:r>
              <a:rPr lang="cs-CZ" altLang="cs-CZ" dirty="0"/>
              <a:t>zjišťovat si informace o SŠ – na internetu, z brožur, z nástěnky apod.</a:t>
            </a:r>
          </a:p>
          <a:p>
            <a:pPr algn="just">
              <a:defRPr/>
            </a:pPr>
            <a:r>
              <a:rPr lang="cs-CZ" altLang="cs-CZ" dirty="0"/>
              <a:t>v případě potřeby si objednat schůzku na ÚP v Benešově nebo se objednat na testy profesní orientace do PPP</a:t>
            </a:r>
          </a:p>
          <a:p>
            <a:pPr algn="just">
              <a:defRPr/>
            </a:pPr>
            <a:r>
              <a:rPr lang="cs-CZ" altLang="cs-CZ" dirty="0"/>
              <a:t>nepodcenit přípravu na přijímací zkoušky</a:t>
            </a:r>
          </a:p>
          <a:p>
            <a:pPr marL="0" indent="0" algn="just">
              <a:buNone/>
              <a:defRPr/>
            </a:pPr>
            <a:r>
              <a:rPr lang="cs-CZ" altLang="cs-CZ" dirty="0"/>
              <a:t>      (zajistit si d</a:t>
            </a:r>
            <a:r>
              <a:rPr lang="cs-CZ" dirty="0"/>
              <a:t>oporučení ŠPZ pro úpravu podmínek přijímacího řízení)</a:t>
            </a:r>
          </a:p>
          <a:p>
            <a:pPr marL="0" indent="0" algn="just">
              <a:buNone/>
              <a:defRPr/>
            </a:pPr>
            <a:r>
              <a:rPr lang="cs-CZ" b="1" dirty="0"/>
              <a:t>Výsledky PZ jsou nejdůležitější!</a:t>
            </a:r>
          </a:p>
          <a:p>
            <a:pPr algn="just">
              <a:defRPr/>
            </a:pPr>
            <a:r>
              <a:rPr lang="cs-CZ" dirty="0">
                <a:solidFill>
                  <a:srgbClr val="FF0000"/>
                </a:solidFill>
              </a:rPr>
              <a:t>včas se objednat u lékaře ohledně zdravotního potvrzení</a:t>
            </a:r>
          </a:p>
          <a:p>
            <a:pPr marL="0" indent="0" algn="just">
              <a:buNone/>
              <a:defRPr/>
            </a:pPr>
            <a:endParaRPr lang="cs-CZ" alt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6439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7C8408B-879B-4851-B2D4-6ADC61AD501A}"/>
              </a:ext>
            </a:extLst>
          </p:cNvPr>
          <p:cNvSpPr txBox="1"/>
          <p:nvPr/>
        </p:nvSpPr>
        <p:spPr>
          <a:xfrm>
            <a:off x="1059873" y="290946"/>
            <a:ext cx="9892145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Užitečné odkazy:</a:t>
            </a:r>
          </a:p>
          <a:p>
            <a:r>
              <a:rPr lang="cs-CZ" altLang="cs-CZ" sz="3200" u="sng" dirty="0">
                <a:hlinkClick r:id="rId4"/>
              </a:rPr>
              <a:t>https://kampodevitce.cz/</a:t>
            </a:r>
            <a:endParaRPr lang="cs-CZ" altLang="cs-CZ" sz="3200" dirty="0"/>
          </a:p>
          <a:p>
            <a:r>
              <a:rPr lang="cs-CZ" altLang="cs-CZ" sz="3200" u="sng" dirty="0">
                <a:solidFill>
                  <a:schemeClr val="accent1"/>
                </a:solidFill>
              </a:rPr>
              <a:t>https://www.to-das.cz/</a:t>
            </a:r>
            <a:endParaRPr lang="cs-CZ" altLang="cs-CZ" sz="3200" dirty="0">
              <a:solidFill>
                <a:schemeClr val="accent1"/>
              </a:solidFill>
            </a:endParaRPr>
          </a:p>
          <a:p>
            <a:r>
              <a:rPr lang="cs-CZ" altLang="cs-CZ" sz="3200" u="sng" dirty="0">
                <a:hlinkClick r:id="rId5"/>
              </a:rPr>
              <a:t>https://www.prihlaskynastredni.cz/</a:t>
            </a:r>
            <a:endParaRPr lang="cs-CZ" altLang="cs-CZ" sz="3200" dirty="0"/>
          </a:p>
          <a:p>
            <a:r>
              <a:rPr lang="cs-CZ" altLang="cs-CZ" sz="3200" u="sng" dirty="0">
                <a:hlinkClick r:id="rId6"/>
              </a:rPr>
              <a:t>https://cermat.cz/</a:t>
            </a:r>
            <a:endParaRPr lang="cs-CZ" altLang="cs-CZ" sz="3200" dirty="0"/>
          </a:p>
          <a:p>
            <a:r>
              <a:rPr lang="cs-CZ" altLang="cs-CZ" sz="3200" u="sng" dirty="0">
                <a:hlinkClick r:id="rId7"/>
              </a:rPr>
              <a:t>https://www.infoabsolvent.cz/</a:t>
            </a:r>
            <a:endParaRPr lang="cs-CZ" altLang="cs-CZ" sz="3200" dirty="0"/>
          </a:p>
          <a:p>
            <a:r>
              <a:rPr lang="cs-CZ" altLang="cs-CZ" sz="3200" u="sng" dirty="0">
                <a:hlinkClick r:id="rId8"/>
              </a:rPr>
              <a:t>https://www.atlasskolstvi.cz/</a:t>
            </a:r>
            <a:endParaRPr lang="cs-CZ" altLang="cs-CZ" sz="3200" dirty="0"/>
          </a:p>
          <a:p>
            <a:r>
              <a:rPr lang="cs-CZ" altLang="cs-CZ" sz="3200" u="sng" dirty="0">
                <a:hlinkClick r:id="rId9"/>
              </a:rPr>
              <a:t>https://www.salmondo.cz/</a:t>
            </a:r>
            <a:endParaRPr lang="cs-CZ" altLang="cs-CZ" sz="3200" dirty="0"/>
          </a:p>
          <a:p>
            <a:r>
              <a:rPr lang="cs-CZ" altLang="cs-CZ" sz="3200" u="sng" dirty="0">
                <a:hlinkClick r:id="rId10"/>
              </a:rPr>
              <a:t>https://dipsy.cz/</a:t>
            </a:r>
            <a:endParaRPr lang="cs-CZ" altLang="cs-CZ" sz="3200" dirty="0"/>
          </a:p>
          <a:p>
            <a:r>
              <a:rPr lang="cs-CZ" altLang="cs-CZ" sz="3200" u="sng" dirty="0">
                <a:hlinkClick r:id="rId11"/>
              </a:rPr>
              <a:t>https://testosobnosti.zarohem.cz/</a:t>
            </a:r>
            <a:endParaRPr lang="cs-CZ" altLang="cs-CZ" sz="3200" dirty="0"/>
          </a:p>
          <a:p>
            <a:r>
              <a:rPr lang="cs-CZ" altLang="cs-CZ" sz="3200" u="sng" dirty="0">
                <a:hlinkClick r:id="rId12"/>
              </a:rPr>
              <a:t>https://www.emiero.cz/test/</a:t>
            </a:r>
            <a:endParaRPr lang="cs-CZ" altLang="cs-CZ" sz="3200" dirty="0"/>
          </a:p>
          <a:p>
            <a:endParaRPr lang="cs-CZ" sz="3200" dirty="0">
              <a:solidFill>
                <a:srgbClr val="0563C1"/>
              </a:solidFill>
            </a:endParaRPr>
          </a:p>
          <a:p>
            <a:endParaRPr lang="cs-CZ" sz="32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947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467D3-92E8-45F9-94BA-2E4086DC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altLang="cs-CZ" b="1" dirty="0"/>
            </a:br>
            <a:r>
              <a:rPr lang="cs-CZ" altLang="cs-CZ" b="1" dirty="0"/>
              <a:t>Děkuji za pozornost.</a:t>
            </a:r>
            <a:br>
              <a:rPr lang="cs-CZ" altLang="cs-CZ" b="1" dirty="0"/>
            </a:b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C87FDB-C987-4DD5-A31B-DA731CC7A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400" dirty="0"/>
              <a:t> Konzultační hodiny – pondělí 13:00-14:00</a:t>
            </a:r>
            <a:br>
              <a:rPr lang="cs-CZ" altLang="cs-CZ" sz="4400" dirty="0"/>
            </a:br>
            <a:r>
              <a:rPr lang="cs-CZ" altLang="cs-CZ" sz="4400" dirty="0"/>
              <a:t>Po domluvě možno i jindy.</a:t>
            </a:r>
            <a:br>
              <a:rPr lang="cs-CZ" altLang="cs-CZ" sz="4400" dirty="0"/>
            </a:br>
            <a:r>
              <a:rPr lang="cs-CZ" altLang="cs-CZ" sz="4400" dirty="0">
                <a:hlinkClick r:id="rId2"/>
              </a:rPr>
              <a:t>jana.hrda@zstynec.cz</a:t>
            </a:r>
            <a:endParaRPr lang="cs-CZ" sz="4400" dirty="0"/>
          </a:p>
        </p:txBody>
      </p:sp>
      <p:pic>
        <p:nvPicPr>
          <p:cNvPr id="4" name="Picture 2" descr="C:\Users\uzivatel\AppData\Local\Microsoft\Windows\Temporary Internet Files\Content.IE5\ICEQ3PJ2\MC900437581[1].wmf">
            <a:extLst>
              <a:ext uri="{FF2B5EF4-FFF2-40B4-BE49-F238E27FC236}">
                <a16:creationId xmlns:a16="http://schemas.microsoft.com/office/drawing/2014/main" id="{0EABE368-4127-4991-B254-95992ABA8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2" y="4149436"/>
            <a:ext cx="138747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68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PODAT PŘIHLÁŠKU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9D1E7-AC2E-EA4E-E796-261EFAA02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085850"/>
            <a:ext cx="11087100" cy="5772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způsoby:</a:t>
            </a:r>
          </a:p>
          <a:p>
            <a:pPr marL="457200" lvl="1" indent="0">
              <a:buNone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ELEKTRONICKY přes online systém – WWW.DIPSY.CZ</a:t>
            </a:r>
          </a:p>
          <a:p>
            <a:pPr lvl="2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ověřenou elektronickou identitou</a:t>
            </a:r>
          </a:p>
          <a:p>
            <a:pPr lvl="2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doporučuji</a:t>
            </a:r>
          </a:p>
          <a:p>
            <a:pPr lvl="2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zvládnete sami doma – případně možná konzultace se mnou</a:t>
            </a:r>
          </a:p>
          <a:p>
            <a:pPr lvl="1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výpis vytištěný z online systému – WWW.DIPSY.CZ</a:t>
            </a:r>
          </a:p>
          <a:p>
            <a:pPr marL="914400" lvl="2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vyplnění tiskopisu s přílohami</a:t>
            </a:r>
          </a:p>
          <a:p>
            <a:pPr marL="914400" lvl="2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9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ELEKTRONICKÉ PODÁNÍ SYSTÉMEM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9D1E7-AC2E-EA4E-E796-261EFAA02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5167312"/>
          </a:xfrm>
        </p:spPr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přihlásíte se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mobilní klíč, bankovní identita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výběr dítěte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výběr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školy – oboru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zaměření – forma vzdělávání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vše v systému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školy – postupně podle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priorit</a:t>
            </a:r>
          </a:p>
          <a:p>
            <a:pPr lvl="1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přiložíte skeny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fotky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požadovaných dokumentů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potvrdíte odeslání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máte hotovo – přijde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e-mail s potvrzením</a:t>
            </a: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komunikace –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výhradně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systémem –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notifikace na e-mail</a:t>
            </a:r>
          </a:p>
          <a:p>
            <a:pPr marL="0" indent="0">
              <a:buNone/>
            </a:pPr>
            <a:r>
              <a:rPr lang="cs-CZ" b="0" i="0" u="none" strike="noStrike" dirty="0">
                <a:effectLst/>
                <a:latin typeface="Aptos"/>
                <a:hlinkClick r:id="rId3"/>
              </a:rPr>
              <a:t>https://www.youtube.com/watch?v=aQveHvbCQ70</a:t>
            </a:r>
            <a:endParaRPr lang="cs-CZ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5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0896600" cy="1325563"/>
          </a:xfrm>
        </p:spPr>
        <p:txBody>
          <a:bodyPr>
            <a:normAutofit fontScale="90000"/>
          </a:bodyPr>
          <a:lstStyle/>
          <a:p>
            <a:pPr lvl="1"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VÝPIS VYTIŠTĚNÝ Z ONLINE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9D1E7-AC2E-EA4E-E796-261EFAA02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0126"/>
            <a:ext cx="10515600" cy="5857874"/>
          </a:xfrm>
        </p:spPr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vyplníte online v systému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nebudou předvyplněné údaje z registru obyvatel – chybovost/překlepy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výběr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školy – oboru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zaměření – forma vzdělávání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vše v systému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krát – postupně podle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priorit</a:t>
            </a:r>
          </a:p>
          <a:p>
            <a:pPr lvl="1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přiložíte skeny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fotky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požadovaných dokumentů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potvrdíte odeslání -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přijde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e-mail s potvrzením a výpisem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tisk výpisu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tolik kopií, na kolik škol se hlásíte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podepsání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doručení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školy v listinné podobě – pošta / osobně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komunikace –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poštou</a:t>
            </a:r>
          </a:p>
          <a:p>
            <a:pPr marL="0" indent="0">
              <a:buNone/>
            </a:pPr>
            <a:r>
              <a:rPr lang="cs-CZ" b="0" i="0" u="none" strike="noStrike" dirty="0">
                <a:effectLst/>
                <a:latin typeface="Aptos"/>
                <a:hlinkClick r:id="rId3"/>
              </a:rPr>
              <a:t>https://www.youtube.com/watch?v=Q4YjKGuO3T0</a:t>
            </a:r>
            <a:endParaRPr lang="cs-CZ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4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925"/>
            <a:ext cx="10515600" cy="1325563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cs-CZ" sz="4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3) VYPLNĚNÍ TISKOPISU S PŘÍLOHAMI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9D1E7-AC2E-EA4E-E796-261EFAA02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4" y="971550"/>
            <a:ext cx="11649075" cy="5886450"/>
          </a:xfrm>
        </p:spPr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tisk přihlášky –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odkaz ke stažení na webu –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https://msmt.gov.cz/file/63565/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tolik přihlášek, kolik bude škol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údaje o vás, o dítěti vyplníte ručně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vyplníte školy-obory-zaměření-formu studia ručně – dle priorit – </a:t>
            </a:r>
          </a:p>
          <a:p>
            <a:pPr marL="914400" lvl="2" indent="0">
              <a:buNone/>
            </a:pP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MUSÍ BÝT NA VŠECH PŘIHLÁŠKÁCH STEJNÉ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zajistíte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potřebné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přílohy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 počtu kopií, který je potřebný pro všechny přihlášky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podepíšete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doručení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školy v listinné podobě – pošta / osobně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komunikace –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poštou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9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1"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POTŘEBNÉ PŘÍLOHY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9D1E7-AC2E-EA4E-E796-261EFAA02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7276"/>
            <a:ext cx="10515600" cy="58007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KLASIFIKACE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připravím všem - předám žákům 30. 1. přehled klasifikace potvrzené školou – originál si nechte doma a posílejte kopie</a:t>
            </a:r>
          </a:p>
          <a:p>
            <a:pPr lvl="1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LÉKAŘSKÉ POTVRZENÍ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bude samostatnou přílohou (dříve na přihlášce)</a:t>
            </a: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https://msmt.gov.cz/file/61876/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z PPP - </a:t>
            </a:r>
            <a:r>
              <a:rPr lang="cs-CZ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prava podmínek přijímacího řízení (vč. podmínek pro konání JPZ) podle doporučení ŠPZ (navýšení času u JPZ)</a:t>
            </a:r>
          </a:p>
          <a:p>
            <a:pPr marL="0" indent="0">
              <a:buNone/>
            </a:pPr>
            <a:r>
              <a:rPr lang="cs-CZ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https://prijimacky.cermat.cz/menu/upravy-podminek-prijimaciho-rizeni/uchazeci-se-specialnimi-vzdelavacimi-potrebami/doporuceni-spz</a:t>
            </a:r>
            <a:endParaRPr lang="cs-CZ" sz="2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přílohy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dle požadavků škol</a:t>
            </a:r>
          </a:p>
          <a:p>
            <a:pPr lvl="1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motivační dopis/video, výsledky předmětových soutěží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08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1"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PRIORITIZACE ŠKOL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9D1E7-AC2E-EA4E-E796-261EFAA02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532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místo</a:t>
            </a:r>
          </a:p>
          <a:p>
            <a:pPr marL="457200" lvl="1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 DÍTĚ CHCE OPRAVDU NEJVÍC</a:t>
            </a:r>
          </a:p>
          <a:p>
            <a:pPr marL="0" indent="0">
              <a:buNone/>
            </a:pP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místo</a:t>
            </a:r>
          </a:p>
          <a:p>
            <a:pPr marL="457200" lvl="1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 DÍTĚ CHCE</a:t>
            </a:r>
          </a:p>
          <a:p>
            <a:pPr marL="0" indent="0">
              <a:buNone/>
            </a:pP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místo</a:t>
            </a:r>
          </a:p>
          <a:p>
            <a:pPr marL="457200" lvl="1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 DÍTĚ CHCE</a:t>
            </a:r>
          </a:p>
          <a:p>
            <a:pPr marL="457200" lvl="1" indent="0">
              <a:buNone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prostor pro TAKTIKU, aby se aspoň někam dostalo</a:t>
            </a:r>
          </a:p>
          <a:p>
            <a:pPr marL="0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místo</a:t>
            </a:r>
          </a:p>
          <a:p>
            <a:pPr marL="0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místo</a:t>
            </a:r>
          </a:p>
          <a:p>
            <a:pPr marL="0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(4. a 5. místo je pro děti, které si vybraly školy s talentovou zkouškou)</a:t>
            </a:r>
          </a:p>
        </p:txBody>
      </p:sp>
    </p:spTree>
    <p:extLst>
      <p:ext uri="{BB962C8B-B14F-4D97-AF65-F5344CB8AC3E}">
        <p14:creationId xmlns:p14="http://schemas.microsoft.com/office/powerpoint/2010/main" val="30326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946"/>
            <a:ext cx="10515600" cy="1325563"/>
          </a:xfrm>
        </p:spPr>
        <p:txBody>
          <a:bodyPr>
            <a:normAutofit fontScale="90000"/>
          </a:bodyPr>
          <a:lstStyle/>
          <a:p>
            <a:pPr lvl="1" algn="ctr"/>
            <a:b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ALGORITMUS pro VYHODNOCENÍ PŘIJÍMACÍHO ŘÍZENÍ</a:t>
            </a:r>
            <a:b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0" i="0" u="sng" dirty="0">
                <a:effectLst/>
                <a:latin typeface="Aptos"/>
                <a:hlinkClick r:id="rId5"/>
              </a:rPr>
              <a:t>https://www.youtube.com/watch?v=uHeUsdQGPm4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OVÝ ALGORITMUS pro přijímací zkoušky jaknaweby">
            <a:hlinkClick r:id="" action="ppaction://media"/>
            <a:extLst>
              <a:ext uri="{FF2B5EF4-FFF2-40B4-BE49-F238E27FC236}">
                <a16:creationId xmlns:a16="http://schemas.microsoft.com/office/drawing/2014/main" id="{DED6AC8C-D3D8-C9F0-2845-66020FAF304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28850" y="1825625"/>
            <a:ext cx="7735888" cy="4351338"/>
          </a:xfrm>
        </p:spPr>
      </p:pic>
    </p:spTree>
    <p:extLst>
      <p:ext uri="{BB962C8B-B14F-4D97-AF65-F5344CB8AC3E}">
        <p14:creationId xmlns:p14="http://schemas.microsoft.com/office/powerpoint/2010/main" val="178842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1335</Words>
  <Application>Microsoft Office PowerPoint</Application>
  <PresentationFormat>Širokoúhlá obrazovka</PresentationFormat>
  <Paragraphs>250</Paragraphs>
  <Slides>25</Slides>
  <Notes>22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Helvetica</vt:lpstr>
      <vt:lpstr>Times New Roman</vt:lpstr>
      <vt:lpstr>Wingdings</vt:lpstr>
      <vt:lpstr>Motiv Office</vt:lpstr>
      <vt:lpstr>Přihlášky na SŠ, SOŠ a SOU  pro rok 2024/2025</vt:lpstr>
      <vt:lpstr>Přehled termínů</vt:lpstr>
      <vt:lpstr>JAK PODAT PŘIHLÁŠKU</vt:lpstr>
      <vt:lpstr>1) ELEKTRONICKÉ PODÁNÍ SYSTÉMEM</vt:lpstr>
      <vt:lpstr>2) VÝPIS VYTIŠTĚNÝ Z ONLINE SYSTÉMU</vt:lpstr>
      <vt:lpstr>3) VYPLNĚNÍ TISKOPISU S PŘÍLOHAMI</vt:lpstr>
      <vt:lpstr>POTŘEBNÉ PŘÍLOHY</vt:lpstr>
      <vt:lpstr>PRIORITIZACE ŠKOL</vt:lpstr>
      <vt:lpstr> ALGORITMUS pro VYHODNOCENÍ PŘIJÍMACÍHO ŘÍZENÍ https://www.youtube.com/watch?v=uHeUsdQGPm4</vt:lpstr>
      <vt:lpstr>  UMĚLECKÉ ŠKOLY</vt:lpstr>
      <vt:lpstr>TERMÍNY PODÁNÍ PŘIHLÁŠEK</vt:lpstr>
      <vt:lpstr>  1. kolo přijímacího řízení https://prijimacky.cermat.cz/menu/jednotna-prijimaci-zkouska </vt:lpstr>
      <vt:lpstr>Jednotná přijímací zkouška</vt:lpstr>
      <vt:lpstr>Prezentace aplikace PowerPoint</vt:lpstr>
      <vt:lpstr>Školní přijímací zkoušky a talentové zkoušky</vt:lpstr>
      <vt:lpstr>1. kolo přijímacího řízení - výsledky</vt:lpstr>
      <vt:lpstr>JAK NALOŽIT s výsledky?</vt:lpstr>
      <vt:lpstr>2. kolo přijímacího řízení</vt:lpstr>
      <vt:lpstr>2. kolo přijímacího řízení - výsledky</vt:lpstr>
      <vt:lpstr>3. kolo přijímacího řízení</vt:lpstr>
      <vt:lpstr>Co zatím proběhlo v 9. ročnících?</vt:lpstr>
      <vt:lpstr>Tabulky s informacemi o SŠ</vt:lpstr>
      <vt:lpstr>Co dělat nyní?</vt:lpstr>
      <vt:lpstr>Prezentace aplikace PowerPoint</vt:lpstr>
      <vt:lpstr> Děkuji za pozornost.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Přihlášky na SŠ, SOŠ a SOU  pro rok 2023/2024</dc:title>
  <dc:creator>Rozálie Čeňková</dc:creator>
  <cp:lastModifiedBy>Hrdá Jana</cp:lastModifiedBy>
  <cp:revision>38</cp:revision>
  <cp:lastPrinted>2024-11-29T12:04:44Z</cp:lastPrinted>
  <dcterms:created xsi:type="dcterms:W3CDTF">2024-01-02T08:13:22Z</dcterms:created>
  <dcterms:modified xsi:type="dcterms:W3CDTF">2024-12-03T19:48:04Z</dcterms:modified>
</cp:coreProperties>
</file>